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1" r:id="rId2"/>
    <p:sldId id="257" r:id="rId3"/>
    <p:sldId id="262" r:id="rId4"/>
    <p:sldId id="263" r:id="rId5"/>
    <p:sldId id="265" r:id="rId6"/>
    <p:sldId id="279" r:id="rId7"/>
    <p:sldId id="267" r:id="rId8"/>
    <p:sldId id="268" r:id="rId9"/>
    <p:sldId id="273" r:id="rId10"/>
    <p:sldId id="278" r:id="rId11"/>
    <p:sldId id="269" r:id="rId12"/>
    <p:sldId id="270" r:id="rId13"/>
    <p:sldId id="272" r:id="rId14"/>
    <p:sldId id="274" r:id="rId15"/>
    <p:sldId id="275" r:id="rId16"/>
    <p:sldId id="276" r:id="rId17"/>
    <p:sldId id="277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16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8AF42-5878-4F18-9416-EB3E5E4910D4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D74A-CA46-48A9-9608-FCD9AEBAABD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19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13/12/22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59933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SMBUD </a:t>
            </a:r>
            <a:r>
              <a:rPr lang="it-IT" dirty="0" err="1"/>
              <a:t>project</a:t>
            </a:r>
            <a:r>
              <a:rPr lang="it-IT" dirty="0"/>
              <a:t> – 2022/2023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u="sng" dirty="0">
                <a:solidFill>
                  <a:schemeClr val="bg1"/>
                </a:solidFill>
              </a:rPr>
              <a:t>Group 10: </a:t>
            </a:r>
            <a:r>
              <a:rPr lang="it-IT" dirty="0">
                <a:solidFill>
                  <a:schemeClr val="bg1"/>
                </a:solidFill>
              </a:rPr>
              <a:t>Gabriele Ginestroni, Giacomo </a:t>
            </a:r>
            <a:r>
              <a:rPr lang="it-IT" dirty="0" err="1">
                <a:solidFill>
                  <a:schemeClr val="bg1"/>
                </a:solidFill>
              </a:rPr>
              <a:t>Gumiero</a:t>
            </a:r>
            <a:r>
              <a:rPr lang="it-IT" dirty="0">
                <a:solidFill>
                  <a:schemeClr val="bg1"/>
                </a:solidFill>
              </a:rPr>
              <a:t>, Lorenzo Iovine, Nicola Landini, Francesco Leone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MongoDB</a:t>
            </a:r>
            <a:r>
              <a:rPr lang="it-IT" sz="3200" dirty="0"/>
              <a:t> – </a:t>
            </a:r>
            <a:r>
              <a:rPr lang="it-IT" sz="3200" dirty="0" err="1"/>
              <a:t>Article</a:t>
            </a:r>
            <a:r>
              <a:rPr lang="it-IT" sz="3200" dirty="0"/>
              <a:t> </a:t>
            </a:r>
            <a:r>
              <a:rPr lang="it-IT" sz="3200" dirty="0" err="1"/>
              <a:t>Structure</a:t>
            </a:r>
            <a:endParaRPr lang="it-IT" sz="3200" dirty="0"/>
          </a:p>
        </p:txBody>
      </p:sp>
      <p:sp>
        <p:nvSpPr>
          <p:cNvPr id="4" name="Rettangolo 3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19" y="1345612"/>
            <a:ext cx="3528145" cy="4722202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74" y="1447212"/>
            <a:ext cx="2427631" cy="453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78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MongoDB</a:t>
            </a:r>
            <a:r>
              <a:rPr lang="it-IT" sz="3200" dirty="0"/>
              <a:t> - Query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87" y="1317835"/>
            <a:ext cx="4005052" cy="4747924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904509" y="2179782"/>
            <a:ext cx="3842327" cy="1200329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it-IT" dirty="0" err="1"/>
              <a:t>This</a:t>
            </a:r>
            <a:r>
              <a:rPr lang="it-IT" dirty="0"/>
              <a:t> query </a:t>
            </a:r>
            <a:r>
              <a:rPr lang="it-IT" dirty="0" err="1"/>
              <a:t>finds</a:t>
            </a:r>
            <a:r>
              <a:rPr lang="it-IT" dirty="0"/>
              <a:t> the </a:t>
            </a:r>
            <a:r>
              <a:rPr lang="it-IT" dirty="0" err="1"/>
              <a:t>author</a:t>
            </a:r>
            <a:r>
              <a:rPr lang="it-IT" dirty="0"/>
              <a:t> with maximum </a:t>
            </a:r>
            <a:r>
              <a:rPr lang="it-IT" dirty="0" err="1"/>
              <a:t>amount</a:t>
            </a:r>
            <a:r>
              <a:rPr lang="it-IT" dirty="0"/>
              <a:t> of </a:t>
            </a:r>
            <a:r>
              <a:rPr lang="it-IT" dirty="0" err="1"/>
              <a:t>written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and </a:t>
            </a:r>
            <a:r>
              <a:rPr lang="it-IT" dirty="0" err="1"/>
              <a:t>retrieves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article</a:t>
            </a:r>
            <a:r>
              <a:rPr lang="it-IT" dirty="0"/>
              <a:t> with the </a:t>
            </a:r>
            <a:r>
              <a:rPr lang="it-IT" dirty="0" err="1"/>
              <a:t>highest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coauthors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8741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MongoDB</a:t>
            </a:r>
            <a:r>
              <a:rPr lang="it-IT" sz="3200" dirty="0"/>
              <a:t> – Query </a:t>
            </a:r>
            <a:r>
              <a:rPr lang="it-IT" sz="3200" dirty="0" err="1"/>
              <a:t>results</a:t>
            </a:r>
            <a:endParaRPr lang="it-IT" sz="3200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0" y="1576032"/>
            <a:ext cx="8323263" cy="4149427"/>
          </a:xfrm>
        </p:spPr>
      </p:pic>
      <p:sp>
        <p:nvSpPr>
          <p:cNvPr id="5" name="Rettangolo 4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625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537652"/>
            <a:ext cx="7772400" cy="968375"/>
          </a:xfrm>
        </p:spPr>
        <p:txBody>
          <a:bodyPr/>
          <a:lstStyle/>
          <a:p>
            <a:pPr algn="ctr"/>
            <a:r>
              <a:rPr lang="it-IT" dirty="0" err="1"/>
              <a:t>Spark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39123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Spark</a:t>
            </a:r>
            <a:r>
              <a:rPr lang="it-IT" sz="3200" dirty="0"/>
              <a:t> – Data </a:t>
            </a:r>
            <a:r>
              <a:rPr lang="it-IT" sz="3200" dirty="0" err="1"/>
              <a:t>Structure</a:t>
            </a:r>
            <a:endParaRPr lang="it-IT" sz="3200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339" y="1902690"/>
            <a:ext cx="3468662" cy="414547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939324" y="1465439"/>
            <a:ext cx="2371552" cy="369332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Author’s</a:t>
            </a:r>
            <a:r>
              <a:rPr lang="it-IT" b="1" dirty="0"/>
              <a:t> </a:t>
            </a:r>
            <a:r>
              <a:rPr lang="it-IT" b="1" dirty="0" err="1"/>
              <a:t>structure</a:t>
            </a:r>
            <a:endParaRPr lang="it-IT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715894" y="1465439"/>
            <a:ext cx="2371552" cy="369332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Article’s</a:t>
            </a:r>
            <a:r>
              <a:rPr lang="it-IT" b="1" dirty="0"/>
              <a:t> </a:t>
            </a:r>
            <a:r>
              <a:rPr lang="it-IT" b="1" dirty="0" err="1"/>
              <a:t>structure</a:t>
            </a:r>
            <a:endParaRPr lang="it-IT" b="1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1902690"/>
            <a:ext cx="3673158" cy="18442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939324" y="3972161"/>
            <a:ext cx="2371552" cy="369332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Venue’s</a:t>
            </a:r>
            <a:r>
              <a:rPr lang="it-IT" b="1" dirty="0"/>
              <a:t> </a:t>
            </a:r>
            <a:r>
              <a:rPr lang="it-IT" b="1" dirty="0" err="1"/>
              <a:t>structure</a:t>
            </a:r>
            <a:endParaRPr lang="it-IT" b="1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21" y="4411933"/>
            <a:ext cx="3749365" cy="1082134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59F0D969-ECF8-9173-3A19-D9BCA69827CF}"/>
              </a:ext>
            </a:extLst>
          </p:cNvPr>
          <p:cNvCxnSpPr/>
          <p:nvPr/>
        </p:nvCxnSpPr>
        <p:spPr>
          <a:xfrm>
            <a:off x="4589472" y="1465439"/>
            <a:ext cx="0" cy="4487159"/>
          </a:xfrm>
          <a:prstGeom prst="line">
            <a:avLst/>
          </a:prstGeom>
          <a:ln>
            <a:solidFill>
              <a:srgbClr val="728F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163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Spark</a:t>
            </a:r>
            <a:r>
              <a:rPr lang="it-IT" sz="3200" dirty="0"/>
              <a:t> - Query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61988" y="1773439"/>
            <a:ext cx="8247903" cy="369332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query returns all articles written in affiliation with </a:t>
            </a:r>
            <a:r>
              <a:rPr lang="en-US" i="1" dirty="0"/>
              <a:t>“</a:t>
            </a:r>
            <a:r>
              <a:rPr lang="en-US" i="1" dirty="0" err="1"/>
              <a:t>Politecnico</a:t>
            </a:r>
            <a:r>
              <a:rPr lang="en-US" i="1" dirty="0"/>
              <a:t> di Milano”</a:t>
            </a:r>
            <a:endParaRPr lang="it-IT" i="1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0" y="2617402"/>
            <a:ext cx="8581043" cy="2367568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12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Spark</a:t>
            </a:r>
            <a:r>
              <a:rPr lang="it-IT" sz="3200" dirty="0"/>
              <a:t> – Query </a:t>
            </a:r>
            <a:r>
              <a:rPr lang="it-IT" sz="3200" dirty="0" err="1"/>
              <a:t>results</a:t>
            </a:r>
            <a:endParaRPr lang="it-IT" sz="3200" dirty="0"/>
          </a:p>
        </p:txBody>
      </p:sp>
      <p:sp>
        <p:nvSpPr>
          <p:cNvPr id="4" name="Rettangolo 3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r="14085"/>
          <a:stretch/>
        </p:blipFill>
        <p:spPr>
          <a:xfrm>
            <a:off x="325719" y="2658251"/>
            <a:ext cx="8546884" cy="170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2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88" y="1385455"/>
            <a:ext cx="3744324" cy="1579868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/>
              <a:t>Thanks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021974" y="1298226"/>
            <a:ext cx="31134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Group 10: </a:t>
            </a:r>
          </a:p>
          <a:p>
            <a:r>
              <a:rPr lang="it-IT" dirty="0" err="1"/>
              <a:t>Gumiero</a:t>
            </a:r>
            <a:r>
              <a:rPr lang="it-IT" dirty="0"/>
              <a:t> Giacomo</a:t>
            </a:r>
          </a:p>
          <a:p>
            <a:r>
              <a:rPr lang="it-IT" dirty="0"/>
              <a:t>Ginestroni Gabriele</a:t>
            </a:r>
          </a:p>
          <a:p>
            <a:r>
              <a:rPr lang="it-IT" dirty="0"/>
              <a:t>Iovine Lorenzo</a:t>
            </a:r>
          </a:p>
          <a:p>
            <a:r>
              <a:rPr lang="it-IT" dirty="0"/>
              <a:t>Landini Nicola</a:t>
            </a:r>
          </a:p>
          <a:p>
            <a:r>
              <a:rPr lang="it-IT" dirty="0"/>
              <a:t>Leone Francesco</a:t>
            </a:r>
          </a:p>
        </p:txBody>
      </p:sp>
    </p:spTree>
    <p:extLst>
      <p:ext uri="{BB962C8B-B14F-4D97-AF65-F5344CB8AC3E}">
        <p14:creationId xmlns:p14="http://schemas.microsoft.com/office/powerpoint/2010/main" val="2603585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Agenda</a:t>
            </a:r>
          </a:p>
        </p:txBody>
      </p:sp>
      <p:pic>
        <p:nvPicPr>
          <p:cNvPr id="9" name="Picture 39">
            <a:extLst>
              <a:ext uri="{FF2B5EF4-FFF2-40B4-BE49-F238E27FC236}">
                <a16:creationId xmlns:a16="http://schemas.microsoft.com/office/drawing/2014/main" id="{CE61E521-125E-908B-3DAE-614115E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9" y="1652577"/>
            <a:ext cx="2682472" cy="4162440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4966608" y="1562925"/>
            <a:ext cx="3963308" cy="4157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Assumptions and problem presentation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4970996" y="2581272"/>
            <a:ext cx="3963308" cy="34042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ER Diagram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4970996" y="3545454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Neo4J</a:t>
            </a: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id="{E4EEAACA-2FEE-2BC0-D971-21EF6B92205B}"/>
              </a:ext>
            </a:extLst>
          </p:cNvPr>
          <p:cNvSpPr/>
          <p:nvPr/>
        </p:nvSpPr>
        <p:spPr>
          <a:xfrm>
            <a:off x="4246608" y="141080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1</a:t>
            </a:r>
          </a:p>
        </p:txBody>
      </p:sp>
      <p:sp>
        <p:nvSpPr>
          <p:cNvPr id="14" name="Oval 34">
            <a:extLst>
              <a:ext uri="{FF2B5EF4-FFF2-40B4-BE49-F238E27FC236}">
                <a16:creationId xmlns:a16="http://schemas.microsoft.com/office/drawing/2014/main" id="{48BA79AD-1142-0951-1A42-D77C6E803F1B}"/>
              </a:ext>
            </a:extLst>
          </p:cNvPr>
          <p:cNvSpPr/>
          <p:nvPr/>
        </p:nvSpPr>
        <p:spPr>
          <a:xfrm>
            <a:off x="4243167" y="2391271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2</a:t>
            </a:r>
          </a:p>
        </p:txBody>
      </p:sp>
      <p:sp>
        <p:nvSpPr>
          <p:cNvPr id="15" name="Oval 35">
            <a:extLst>
              <a:ext uri="{FF2B5EF4-FFF2-40B4-BE49-F238E27FC236}">
                <a16:creationId xmlns:a16="http://schemas.microsoft.com/office/drawing/2014/main" id="{DA87C227-D956-B5BA-6D5D-59F84FFDD4C8}"/>
              </a:ext>
            </a:extLst>
          </p:cNvPr>
          <p:cNvSpPr/>
          <p:nvPr/>
        </p:nvSpPr>
        <p:spPr>
          <a:xfrm>
            <a:off x="4243167" y="4346093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4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5A9590C-29AA-CDD5-0A45-5ECB73CB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80" y="2951094"/>
            <a:ext cx="1665790" cy="166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40">
            <a:extLst>
              <a:ext uri="{FF2B5EF4-FFF2-40B4-BE49-F238E27FC236}">
                <a16:creationId xmlns:a16="http://schemas.microsoft.com/office/drawing/2014/main" id="{D7421E12-E33A-37B5-82A6-C808E689318F}"/>
              </a:ext>
            </a:extLst>
          </p:cNvPr>
          <p:cNvSpPr/>
          <p:nvPr/>
        </p:nvSpPr>
        <p:spPr>
          <a:xfrm>
            <a:off x="2454758" y="2376790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42">
            <a:extLst>
              <a:ext uri="{FF2B5EF4-FFF2-40B4-BE49-F238E27FC236}">
                <a16:creationId xmlns:a16="http://schemas.microsoft.com/office/drawing/2014/main" id="{72BAC2C4-C214-8B83-D255-3736896720E2}"/>
              </a:ext>
            </a:extLst>
          </p:cNvPr>
          <p:cNvSpPr/>
          <p:nvPr/>
        </p:nvSpPr>
        <p:spPr>
          <a:xfrm>
            <a:off x="2858577" y="3006527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43">
            <a:extLst>
              <a:ext uri="{FF2B5EF4-FFF2-40B4-BE49-F238E27FC236}">
                <a16:creationId xmlns:a16="http://schemas.microsoft.com/office/drawing/2014/main" id="{226132B8-8D8B-7B15-7DDF-29FBC96FCFEE}"/>
              </a:ext>
            </a:extLst>
          </p:cNvPr>
          <p:cNvSpPr/>
          <p:nvPr/>
        </p:nvSpPr>
        <p:spPr>
          <a:xfrm>
            <a:off x="2869622" y="4285854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Straight Connector 44">
            <a:extLst>
              <a:ext uri="{FF2B5EF4-FFF2-40B4-BE49-F238E27FC236}">
                <a16:creationId xmlns:a16="http://schemas.microsoft.com/office/drawing/2014/main" id="{D3368E4F-7D86-FA3F-F231-2963848C2994}"/>
              </a:ext>
            </a:extLst>
          </p:cNvPr>
          <p:cNvCxnSpPr>
            <a:stCxn id="17" idx="7"/>
            <a:endCxn id="13" idx="2"/>
          </p:cNvCxnSpPr>
          <p:nvPr/>
        </p:nvCxnSpPr>
        <p:spPr>
          <a:xfrm flipV="1">
            <a:off x="2664522" y="1770803"/>
            <a:ext cx="1582086" cy="641977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46">
            <a:extLst>
              <a:ext uri="{FF2B5EF4-FFF2-40B4-BE49-F238E27FC236}">
                <a16:creationId xmlns:a16="http://schemas.microsoft.com/office/drawing/2014/main" id="{C444E286-E86C-0B07-AEAC-CC5E815FE68D}"/>
              </a:ext>
            </a:extLst>
          </p:cNvPr>
          <p:cNvCxnSpPr>
            <a:cxnSpLocks/>
            <a:stCxn id="18" idx="7"/>
            <a:endCxn id="14" idx="2"/>
          </p:cNvCxnSpPr>
          <p:nvPr/>
        </p:nvCxnSpPr>
        <p:spPr>
          <a:xfrm flipV="1">
            <a:off x="3068341" y="2751271"/>
            <a:ext cx="1174826" cy="291246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9">
            <a:extLst>
              <a:ext uri="{FF2B5EF4-FFF2-40B4-BE49-F238E27FC236}">
                <a16:creationId xmlns:a16="http://schemas.microsoft.com/office/drawing/2014/main" id="{E63018B4-1E7B-5BBD-8F99-C45639B73505}"/>
              </a:ext>
            </a:extLst>
          </p:cNvPr>
          <p:cNvCxnSpPr>
            <a:stCxn id="19" idx="6"/>
            <a:endCxn id="15" idx="2"/>
          </p:cNvCxnSpPr>
          <p:nvPr/>
        </p:nvCxnSpPr>
        <p:spPr>
          <a:xfrm>
            <a:off x="3115376" y="4408731"/>
            <a:ext cx="1127791" cy="297362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42">
            <a:extLst>
              <a:ext uri="{FF2B5EF4-FFF2-40B4-BE49-F238E27FC236}">
                <a16:creationId xmlns:a16="http://schemas.microsoft.com/office/drawing/2014/main" id="{B1B2FB4B-6838-36FF-E952-93018A9F8B40}"/>
              </a:ext>
            </a:extLst>
          </p:cNvPr>
          <p:cNvSpPr/>
          <p:nvPr/>
        </p:nvSpPr>
        <p:spPr>
          <a:xfrm>
            <a:off x="2945464" y="3602747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Connector 46">
            <a:extLst>
              <a:ext uri="{FF2B5EF4-FFF2-40B4-BE49-F238E27FC236}">
                <a16:creationId xmlns:a16="http://schemas.microsoft.com/office/drawing/2014/main" id="{781DE1B3-E112-9E84-5069-B4D0A8ED04D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3191218" y="3725624"/>
            <a:ext cx="1055390" cy="6116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34">
            <a:extLst>
              <a:ext uri="{FF2B5EF4-FFF2-40B4-BE49-F238E27FC236}">
                <a16:creationId xmlns:a16="http://schemas.microsoft.com/office/drawing/2014/main" id="{74EED420-2B9B-6DE5-B7B7-4AD4FC2D6FAE}"/>
              </a:ext>
            </a:extLst>
          </p:cNvPr>
          <p:cNvSpPr/>
          <p:nvPr/>
        </p:nvSpPr>
        <p:spPr>
          <a:xfrm>
            <a:off x="4246608" y="3371740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3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AE88DEED-807D-AF8D-94E0-BF5DCB8C29D0}"/>
              </a:ext>
            </a:extLst>
          </p:cNvPr>
          <p:cNvSpPr/>
          <p:nvPr/>
        </p:nvSpPr>
        <p:spPr>
          <a:xfrm>
            <a:off x="4966608" y="4492202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MongoDB</a:t>
            </a:r>
          </a:p>
        </p:txBody>
      </p:sp>
      <p:sp>
        <p:nvSpPr>
          <p:cNvPr id="35" name="Oval 43">
            <a:extLst>
              <a:ext uri="{FF2B5EF4-FFF2-40B4-BE49-F238E27FC236}">
                <a16:creationId xmlns:a16="http://schemas.microsoft.com/office/drawing/2014/main" id="{226132B8-8D8B-7B15-7DDF-29FBC96FCFEE}"/>
              </a:ext>
            </a:extLst>
          </p:cNvPr>
          <p:cNvSpPr/>
          <p:nvPr/>
        </p:nvSpPr>
        <p:spPr>
          <a:xfrm>
            <a:off x="2454758" y="5054990"/>
            <a:ext cx="245754" cy="245754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A87C227-D956-B5BA-6D5D-59F84FFDD4C8}"/>
              </a:ext>
            </a:extLst>
          </p:cNvPr>
          <p:cNvSpPr/>
          <p:nvPr/>
        </p:nvSpPr>
        <p:spPr>
          <a:xfrm>
            <a:off x="4252828" y="5320446"/>
            <a:ext cx="720000" cy="720000"/>
          </a:xfrm>
          <a:prstGeom prst="ellips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5</a:t>
            </a:r>
          </a:p>
        </p:txBody>
      </p:sp>
      <p:cxnSp>
        <p:nvCxnSpPr>
          <p:cNvPr id="37" name="Straight Connector 49">
            <a:extLst>
              <a:ext uri="{FF2B5EF4-FFF2-40B4-BE49-F238E27FC236}">
                <a16:creationId xmlns:a16="http://schemas.microsoft.com/office/drawing/2014/main" id="{E63018B4-1E7B-5BBD-8F99-C45639B73505}"/>
              </a:ext>
            </a:extLst>
          </p:cNvPr>
          <p:cNvCxnSpPr>
            <a:stCxn id="35" idx="6"/>
            <a:endCxn id="36" idx="2"/>
          </p:cNvCxnSpPr>
          <p:nvPr/>
        </p:nvCxnSpPr>
        <p:spPr>
          <a:xfrm>
            <a:off x="2700512" y="5177867"/>
            <a:ext cx="1552316" cy="502579"/>
          </a:xfrm>
          <a:prstGeom prst="line">
            <a:avLst/>
          </a:prstGeom>
          <a:ln>
            <a:solidFill>
              <a:srgbClr val="44546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tangolo 39">
            <a:extLst>
              <a:ext uri="{FF2B5EF4-FFF2-40B4-BE49-F238E27FC236}">
                <a16:creationId xmlns:a16="http://schemas.microsoft.com/office/drawing/2014/main" id="{AE88DEED-807D-AF8D-94E0-BF5DCB8C29D0}"/>
              </a:ext>
            </a:extLst>
          </p:cNvPr>
          <p:cNvSpPr/>
          <p:nvPr/>
        </p:nvSpPr>
        <p:spPr>
          <a:xfrm>
            <a:off x="4970996" y="5466555"/>
            <a:ext cx="3963308" cy="41575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Spark</a:t>
            </a:r>
          </a:p>
        </p:txBody>
      </p:sp>
      <p:sp>
        <p:nvSpPr>
          <p:cNvPr id="49" name="Rettangolo 48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Assumptions</a:t>
            </a:r>
            <a:r>
              <a:rPr lang="it-IT" sz="3200" dirty="0"/>
              <a:t> and </a:t>
            </a:r>
            <a:r>
              <a:rPr lang="it-IT" sz="3200" dirty="0" err="1"/>
              <a:t>problem</a:t>
            </a:r>
            <a:r>
              <a:rPr lang="it-IT" sz="3200" dirty="0"/>
              <a:t> </a:t>
            </a:r>
            <a:r>
              <a:rPr lang="it-IT" sz="3200" dirty="0" err="1"/>
              <a:t>presentation</a:t>
            </a:r>
            <a:endParaRPr lang="it-IT" sz="3200" dirty="0"/>
          </a:p>
        </p:txBody>
      </p:sp>
      <p:sp>
        <p:nvSpPr>
          <p:cNvPr id="11" name="Arrow: Pentagon 4">
            <a:extLst>
              <a:ext uri="{FF2B5EF4-FFF2-40B4-BE49-F238E27FC236}">
                <a16:creationId xmlns:a16="http://schemas.microsoft.com/office/drawing/2014/main" id="{2A79CCB6-7861-2272-141A-F9839BCF8797}"/>
              </a:ext>
            </a:extLst>
          </p:cNvPr>
          <p:cNvSpPr/>
          <p:nvPr/>
        </p:nvSpPr>
        <p:spPr>
          <a:xfrm>
            <a:off x="260813" y="2419484"/>
            <a:ext cx="2759479" cy="706056"/>
          </a:xfrm>
          <a:prstGeom prst="homePlat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Choosing the dataset</a:t>
            </a:r>
          </a:p>
        </p:txBody>
      </p:sp>
      <p:sp>
        <p:nvSpPr>
          <p:cNvPr id="14" name="Arrow: Pentagon 4">
            <a:extLst>
              <a:ext uri="{FF2B5EF4-FFF2-40B4-BE49-F238E27FC236}">
                <a16:creationId xmlns:a16="http://schemas.microsoft.com/office/drawing/2014/main" id="{2A79CCB6-7861-2272-141A-F9839BCF8797}"/>
              </a:ext>
            </a:extLst>
          </p:cNvPr>
          <p:cNvSpPr/>
          <p:nvPr/>
        </p:nvSpPr>
        <p:spPr>
          <a:xfrm>
            <a:off x="3199302" y="2419484"/>
            <a:ext cx="2759479" cy="706056"/>
          </a:xfrm>
          <a:prstGeom prst="homePlat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Why</a:t>
            </a:r>
          </a:p>
        </p:txBody>
      </p:sp>
      <p:sp>
        <p:nvSpPr>
          <p:cNvPr id="15" name="Arrow: Pentagon 4">
            <a:extLst>
              <a:ext uri="{FF2B5EF4-FFF2-40B4-BE49-F238E27FC236}">
                <a16:creationId xmlns:a16="http://schemas.microsoft.com/office/drawing/2014/main" id="{2A79CCB6-7861-2272-141A-F9839BCF8797}"/>
              </a:ext>
            </a:extLst>
          </p:cNvPr>
          <p:cNvSpPr/>
          <p:nvPr/>
        </p:nvSpPr>
        <p:spPr>
          <a:xfrm>
            <a:off x="6137791" y="2419484"/>
            <a:ext cx="2759479" cy="706056"/>
          </a:xfrm>
          <a:prstGeom prst="homePlate">
            <a:avLst/>
          </a:prstGeom>
          <a:solidFill>
            <a:srgbClr val="728F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err="1">
                <a:solidFill>
                  <a:schemeClr val="bg1"/>
                </a:solidFill>
              </a:rPr>
              <a:t>Analyzing</a:t>
            </a:r>
            <a:r>
              <a:rPr lang="en-GB" sz="2000" b="1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17" name="TextBox 28">
            <a:extLst>
              <a:ext uri="{FF2B5EF4-FFF2-40B4-BE49-F238E27FC236}">
                <a16:creationId xmlns:a16="http://schemas.microsoft.com/office/drawing/2014/main" id="{C1E96797-8F0E-708A-CA52-C9CE53523271}"/>
              </a:ext>
            </a:extLst>
          </p:cNvPr>
          <p:cNvSpPr txBox="1"/>
          <p:nvPr/>
        </p:nvSpPr>
        <p:spPr>
          <a:xfrm>
            <a:off x="260813" y="3307384"/>
            <a:ext cx="2759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Citation Network Dataset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by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Aminer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JSON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C1E96797-8F0E-708A-CA52-C9CE53523271}"/>
              </a:ext>
            </a:extLst>
          </p:cNvPr>
          <p:cNvSpPr txBox="1"/>
          <p:nvPr/>
        </p:nvSpPr>
        <p:spPr>
          <a:xfrm>
            <a:off x="3199302" y="3307384"/>
            <a:ext cx="27594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Rich in attributes:</a:t>
            </a:r>
          </a:p>
          <a:p>
            <a:pPr marL="742950" lvl="1" indent="-285750" defTabSz="914400">
              <a:buFont typeface="Wingdings" panose="05000000000000000000" pitchFamily="2" charset="2"/>
              <a:buChar char="§"/>
              <a:defRPr/>
            </a:pPr>
            <a:r>
              <a:rPr lang="en-GB" kern="0" dirty="0">
                <a:solidFill>
                  <a:prstClr val="black"/>
                </a:solidFill>
              </a:rPr>
              <a:t>abstract</a:t>
            </a:r>
          </a:p>
          <a:p>
            <a:pPr marL="742950" lvl="1" indent="-285750" defTabSz="914400">
              <a:buFont typeface="Wingdings" panose="05000000000000000000" pitchFamily="2" charset="2"/>
              <a:buChar char="§"/>
              <a:defRPr/>
            </a:pPr>
            <a:r>
              <a:rPr lang="en-GB" kern="0" dirty="0">
                <a:solidFill>
                  <a:prstClr val="black"/>
                </a:solidFill>
              </a:rPr>
              <a:t>a</a:t>
            </a:r>
            <a:r>
              <a:rPr kumimoji="0" lang="en-GB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ffiliations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742950" lvl="1" indent="-285750" defTabSz="914400">
              <a:buFont typeface="Wingdings" panose="05000000000000000000" pitchFamily="2" charset="2"/>
              <a:buChar char="§"/>
              <a:defRPr/>
            </a:pPr>
            <a:r>
              <a:rPr lang="en-GB" kern="0" dirty="0">
                <a:solidFill>
                  <a:prstClr val="black"/>
                </a:solidFill>
              </a:rPr>
              <a:t>publication details</a:t>
            </a:r>
            <a:endParaRPr kumimoji="0" lang="en-GB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prstClr val="black"/>
                </a:solidFill>
              </a:rPr>
              <a:t>Well organized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Unique ID</a:t>
            </a:r>
            <a:r>
              <a:rPr lang="en-GB" kern="0" dirty="0">
                <a:solidFill>
                  <a:prstClr val="black"/>
                </a:solidFill>
              </a:rPr>
              <a:t>s 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Citations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C1E96797-8F0E-708A-CA52-C9CE53523271}"/>
              </a:ext>
            </a:extLst>
          </p:cNvPr>
          <p:cNvSpPr txBox="1"/>
          <p:nvPr/>
        </p:nvSpPr>
        <p:spPr>
          <a:xfrm>
            <a:off x="6137791" y="3307383"/>
            <a:ext cx="2759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1" kern="0" dirty="0">
                <a:solidFill>
                  <a:prstClr val="black"/>
                </a:solidFill>
              </a:rPr>
              <a:t>Pandas profiling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kern="0" dirty="0">
                <a:solidFill>
                  <a:prstClr val="black"/>
                </a:solidFill>
              </a:rPr>
              <a:t>Data distribution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Rettangolo 19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135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ER </a:t>
            </a:r>
            <a:r>
              <a:rPr lang="it-IT" sz="3200" dirty="0" err="1"/>
              <a:t>Diagram</a:t>
            </a:r>
            <a:endParaRPr lang="it-IT" sz="3200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31" y="1330376"/>
            <a:ext cx="6507022" cy="4784098"/>
          </a:xfrm>
        </p:spPr>
      </p:pic>
      <p:sp>
        <p:nvSpPr>
          <p:cNvPr id="7" name="Rettangolo 6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2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537652"/>
            <a:ext cx="7772400" cy="968375"/>
          </a:xfrm>
        </p:spPr>
        <p:txBody>
          <a:bodyPr/>
          <a:lstStyle/>
          <a:p>
            <a:pPr algn="ctr"/>
            <a:r>
              <a:rPr lang="it-IT" dirty="0"/>
              <a:t>Neo4j</a:t>
            </a:r>
          </a:p>
        </p:txBody>
      </p:sp>
    </p:spTree>
    <p:extLst>
      <p:ext uri="{BB962C8B-B14F-4D97-AF65-F5344CB8AC3E}">
        <p14:creationId xmlns:p14="http://schemas.microsoft.com/office/powerpoint/2010/main" val="625553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Neo4j</a:t>
            </a:r>
          </a:p>
        </p:txBody>
      </p:sp>
      <p:grpSp>
        <p:nvGrpSpPr>
          <p:cNvPr id="14" name="Gruppo 13"/>
          <p:cNvGrpSpPr/>
          <p:nvPr/>
        </p:nvGrpSpPr>
        <p:grpSpPr>
          <a:xfrm>
            <a:off x="512506" y="3130681"/>
            <a:ext cx="8457758" cy="1025680"/>
            <a:chOff x="260814" y="2419481"/>
            <a:chExt cx="8133072" cy="1025680"/>
          </a:xfrm>
        </p:grpSpPr>
        <p:sp>
          <p:nvSpPr>
            <p:cNvPr id="4" name="Arrow: Pentagon 4">
              <a:extLst>
                <a:ext uri="{FF2B5EF4-FFF2-40B4-BE49-F238E27FC236}">
                  <a16:creationId xmlns:a16="http://schemas.microsoft.com/office/drawing/2014/main" id="{2A79CCB6-7861-2272-141A-F9839BCF8797}"/>
                </a:ext>
              </a:extLst>
            </p:cNvPr>
            <p:cNvSpPr/>
            <p:nvPr/>
          </p:nvSpPr>
          <p:spPr>
            <a:xfrm>
              <a:off x="260814" y="2419483"/>
              <a:ext cx="1918968" cy="997971"/>
            </a:xfrm>
            <a:prstGeom prst="homePlate">
              <a:avLst/>
            </a:prstGeom>
            <a:solidFill>
              <a:srgbClr val="72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Nodes identification</a:t>
              </a:r>
            </a:p>
          </p:txBody>
        </p:sp>
        <p:sp>
          <p:nvSpPr>
            <p:cNvPr id="11" name="Arrow: Pentagon 4">
              <a:extLst>
                <a:ext uri="{FF2B5EF4-FFF2-40B4-BE49-F238E27FC236}">
                  <a16:creationId xmlns:a16="http://schemas.microsoft.com/office/drawing/2014/main" id="{2A79CCB6-7861-2272-141A-F9839BCF8797}"/>
                </a:ext>
              </a:extLst>
            </p:cNvPr>
            <p:cNvSpPr/>
            <p:nvPr/>
          </p:nvSpPr>
          <p:spPr>
            <a:xfrm>
              <a:off x="2332182" y="2419482"/>
              <a:ext cx="1918968" cy="997971"/>
            </a:xfrm>
            <a:prstGeom prst="homePlate">
              <a:avLst/>
            </a:prstGeom>
            <a:solidFill>
              <a:srgbClr val="72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Relationships identification</a:t>
              </a:r>
            </a:p>
          </p:txBody>
        </p:sp>
        <p:sp>
          <p:nvSpPr>
            <p:cNvPr id="12" name="Arrow: Pentagon 4">
              <a:extLst>
                <a:ext uri="{FF2B5EF4-FFF2-40B4-BE49-F238E27FC236}">
                  <a16:creationId xmlns:a16="http://schemas.microsoft.com/office/drawing/2014/main" id="{2A79CCB6-7861-2272-141A-F9839BCF8797}"/>
                </a:ext>
              </a:extLst>
            </p:cNvPr>
            <p:cNvSpPr/>
            <p:nvPr/>
          </p:nvSpPr>
          <p:spPr>
            <a:xfrm>
              <a:off x="4403550" y="2419481"/>
              <a:ext cx="1918968" cy="997971"/>
            </a:xfrm>
            <a:prstGeom prst="homePlate">
              <a:avLst/>
            </a:prstGeom>
            <a:solidFill>
              <a:srgbClr val="72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000" b="1" dirty="0" err="1"/>
                <a:t>Pre</a:t>
              </a:r>
              <a:r>
                <a:rPr lang="it-IT" sz="2000" b="1" dirty="0"/>
                <a:t>-processing</a:t>
              </a:r>
              <a:endParaRPr lang="en-US" sz="2000" b="1" dirty="0"/>
            </a:p>
          </p:txBody>
        </p:sp>
        <p:sp>
          <p:nvSpPr>
            <p:cNvPr id="13" name="Arrow: Pentagon 4">
              <a:extLst>
                <a:ext uri="{FF2B5EF4-FFF2-40B4-BE49-F238E27FC236}">
                  <a16:creationId xmlns:a16="http://schemas.microsoft.com/office/drawing/2014/main" id="{2A79CCB6-7861-2272-141A-F9839BCF8797}"/>
                </a:ext>
              </a:extLst>
            </p:cNvPr>
            <p:cNvSpPr/>
            <p:nvPr/>
          </p:nvSpPr>
          <p:spPr>
            <a:xfrm>
              <a:off x="6474918" y="2447190"/>
              <a:ext cx="1918968" cy="997971"/>
            </a:xfrm>
            <a:prstGeom prst="homePlate">
              <a:avLst/>
            </a:prstGeom>
            <a:solidFill>
              <a:srgbClr val="728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Import</a:t>
              </a:r>
            </a:p>
          </p:txBody>
        </p:sp>
      </p:grpSp>
      <p:pic>
        <p:nvPicPr>
          <p:cNvPr id="21" name="Immagin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44" y="1782387"/>
            <a:ext cx="943092" cy="943092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66" y="1825171"/>
            <a:ext cx="896419" cy="896419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15" y="1911203"/>
            <a:ext cx="814276" cy="814276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939" y="1782387"/>
            <a:ext cx="981988" cy="98198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16BB192-82B7-06BD-0B80-77FD4781AED0}"/>
              </a:ext>
            </a:extLst>
          </p:cNvPr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440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Neo4j - Query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87" y="2104331"/>
            <a:ext cx="7527291" cy="278821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57" y="4992085"/>
            <a:ext cx="5948388" cy="108592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61988" y="1367044"/>
            <a:ext cx="8247903" cy="646331"/>
          </a:xfrm>
          <a:prstGeom prst="rect">
            <a:avLst/>
          </a:prstGeom>
          <a:noFill/>
          <a:ln w="28575">
            <a:solidFill>
              <a:srgbClr val="728FA5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authors</a:t>
            </a:r>
            <a:r>
              <a:rPr lang="it-IT" dirty="0"/>
              <a:t> of the </a:t>
            </a:r>
            <a:r>
              <a:rPr lang="it-IT" dirty="0" err="1"/>
              <a:t>article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cites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with the </a:t>
            </a:r>
            <a:r>
              <a:rPr lang="it-IT" dirty="0" err="1"/>
              <a:t>greatest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years</a:t>
            </a:r>
            <a:r>
              <a:rPr lang="it-IT" dirty="0"/>
              <a:t> of </a:t>
            </a:r>
            <a:r>
              <a:rPr lang="it-IT" dirty="0" err="1"/>
              <a:t>publication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175583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2395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537652"/>
            <a:ext cx="7772400" cy="968375"/>
          </a:xfrm>
        </p:spPr>
        <p:txBody>
          <a:bodyPr/>
          <a:lstStyle/>
          <a:p>
            <a:pPr algn="ctr"/>
            <a:r>
              <a:rPr lang="it-IT" dirty="0" err="1"/>
              <a:t>MongoDB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9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 err="1"/>
              <a:t>MongoDB</a:t>
            </a:r>
            <a:r>
              <a:rPr lang="it-IT" sz="3200" dirty="0"/>
              <a:t> – Author </a:t>
            </a:r>
            <a:r>
              <a:rPr lang="it-IT" sz="3200" dirty="0" err="1"/>
              <a:t>Structure</a:t>
            </a:r>
            <a:endParaRPr lang="it-IT" sz="3200" dirty="0"/>
          </a:p>
        </p:txBody>
      </p:sp>
      <p:sp>
        <p:nvSpPr>
          <p:cNvPr id="4" name="Rettangolo 3"/>
          <p:cNvSpPr/>
          <p:nvPr/>
        </p:nvSpPr>
        <p:spPr>
          <a:xfrm>
            <a:off x="184727" y="6391564"/>
            <a:ext cx="2955637" cy="24938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10" y="1566403"/>
            <a:ext cx="3450064" cy="42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8255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475</TotalTime>
  <Words>216</Words>
  <Application>Microsoft Office PowerPoint</Application>
  <PresentationFormat>Presentazione su schermo (4:3)</PresentationFormat>
  <Paragraphs>63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POLI</vt:lpstr>
      <vt:lpstr>Titolo presentazione sottotitolo</vt:lpstr>
      <vt:lpstr>Agenda</vt:lpstr>
      <vt:lpstr>Assumptions and problem presentation</vt:lpstr>
      <vt:lpstr>ER Diagram</vt:lpstr>
      <vt:lpstr>Neo4j</vt:lpstr>
      <vt:lpstr>Neo4j</vt:lpstr>
      <vt:lpstr>Neo4j - Query</vt:lpstr>
      <vt:lpstr>MongoDB</vt:lpstr>
      <vt:lpstr>MongoDB – Author Structure</vt:lpstr>
      <vt:lpstr>MongoDB – Article Structure</vt:lpstr>
      <vt:lpstr>MongoDB - Query</vt:lpstr>
      <vt:lpstr>MongoDB – Query results</vt:lpstr>
      <vt:lpstr>Spark</vt:lpstr>
      <vt:lpstr>Spark – Data Structure</vt:lpstr>
      <vt:lpstr>Spark - Query</vt:lpstr>
      <vt:lpstr>Spark – Query results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Gabriele Ginestroni</cp:lastModifiedBy>
  <cp:revision>54</cp:revision>
  <dcterms:created xsi:type="dcterms:W3CDTF">2015-05-26T12:27:57Z</dcterms:created>
  <dcterms:modified xsi:type="dcterms:W3CDTF">2022-12-13T09:45:11Z</dcterms:modified>
</cp:coreProperties>
</file>